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31"/>
  </p:notesMasterIdLst>
  <p:sldIdLst>
    <p:sldId id="256" r:id="rId2"/>
    <p:sldId id="257" r:id="rId3"/>
    <p:sldId id="314" r:id="rId4"/>
    <p:sldId id="315" r:id="rId5"/>
    <p:sldId id="321" r:id="rId6"/>
    <p:sldId id="316" r:id="rId7"/>
    <p:sldId id="265" r:id="rId8"/>
    <p:sldId id="298" r:id="rId9"/>
    <p:sldId id="299" r:id="rId10"/>
    <p:sldId id="269" r:id="rId11"/>
    <p:sldId id="301" r:id="rId12"/>
    <p:sldId id="264" r:id="rId13"/>
    <p:sldId id="317" r:id="rId14"/>
    <p:sldId id="318" r:id="rId15"/>
    <p:sldId id="319" r:id="rId16"/>
    <p:sldId id="320"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263"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95824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 name="Google Shape;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6944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3890592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3015587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20e9e872ab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g120e9e872ab_3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g120e9e872ab_3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89289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229553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3070648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944104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767883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3548462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810955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636256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 name="Google Shape;4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 name="Google Shape;4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4173326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159418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3545536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1990701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2558066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2169779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1737170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3932596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1538438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137600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0e9e872ab_3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120e9e872ab_3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g120e9e872ab_3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278028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310354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342256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4144601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748038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743237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87272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539580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7200"/>
              <a:buFont typeface="Calibri"/>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Autofit/>
          </a:bodyPr>
          <a:lstStyle>
            <a:lvl1pPr lvl="0" algn="l">
              <a:lnSpc>
                <a:spcPct val="100000"/>
              </a:lnSpc>
              <a:spcBef>
                <a:spcPts val="1000"/>
              </a:spcBef>
              <a:spcAft>
                <a:spcPts val="0"/>
              </a:spcAft>
              <a:buSzPts val="1600"/>
              <a:buNone/>
              <a:defRPr cap="none">
                <a:solidFill>
                  <a:srgbClr val="F1F3F4"/>
                </a:solidFill>
              </a:defRPr>
            </a:lvl1pPr>
            <a:lvl2pPr lvl="1" algn="ctr">
              <a:lnSpc>
                <a:spcPct val="100000"/>
              </a:lnSpc>
              <a:spcBef>
                <a:spcPts val="1000"/>
              </a:spcBef>
              <a:spcAft>
                <a:spcPts val="0"/>
              </a:spcAft>
              <a:buSzPts val="1440"/>
              <a:buNone/>
              <a:defRPr>
                <a:solidFill>
                  <a:srgbClr val="888888"/>
                </a:solidFill>
              </a:defRPr>
            </a:lvl2pPr>
            <a:lvl3pPr lvl="2" algn="ctr">
              <a:lnSpc>
                <a:spcPct val="100000"/>
              </a:lnSpc>
              <a:spcBef>
                <a:spcPts val="1000"/>
              </a:spcBef>
              <a:spcAft>
                <a:spcPts val="0"/>
              </a:spcAft>
              <a:buSzPts val="1280"/>
              <a:buNone/>
              <a:defRPr>
                <a:solidFill>
                  <a:srgbClr val="888888"/>
                </a:solidFill>
              </a:defRPr>
            </a:lvl3pPr>
            <a:lvl4pPr lvl="3" algn="ctr">
              <a:lnSpc>
                <a:spcPct val="100000"/>
              </a:lnSpc>
              <a:spcBef>
                <a:spcPts val="1000"/>
              </a:spcBef>
              <a:spcAft>
                <a:spcPts val="0"/>
              </a:spcAft>
              <a:buSzPts val="1120"/>
              <a:buNone/>
              <a:defRPr>
                <a:solidFill>
                  <a:srgbClr val="888888"/>
                </a:solidFill>
              </a:defRPr>
            </a:lvl4pPr>
            <a:lvl5pPr lvl="4" algn="ctr">
              <a:lnSpc>
                <a:spcPct val="100000"/>
              </a:lnSpc>
              <a:spcBef>
                <a:spcPts val="1000"/>
              </a:spcBef>
              <a:spcAft>
                <a:spcPts val="0"/>
              </a:spcAft>
              <a:buSzPts val="1120"/>
              <a:buNone/>
              <a:defRPr>
                <a:solidFill>
                  <a:srgbClr val="888888"/>
                </a:solidFill>
              </a:defRPr>
            </a:lvl5pPr>
            <a:lvl6pPr lvl="5" algn="ctr">
              <a:lnSpc>
                <a:spcPct val="100000"/>
              </a:lnSpc>
              <a:spcBef>
                <a:spcPts val="1000"/>
              </a:spcBef>
              <a:spcAft>
                <a:spcPts val="0"/>
              </a:spcAft>
              <a:buSzPts val="1120"/>
              <a:buNone/>
              <a:defRPr>
                <a:solidFill>
                  <a:srgbClr val="888888"/>
                </a:solidFill>
              </a:defRPr>
            </a:lvl6pPr>
            <a:lvl7pPr lvl="6" algn="ctr">
              <a:lnSpc>
                <a:spcPct val="100000"/>
              </a:lnSpc>
              <a:spcBef>
                <a:spcPts val="1000"/>
              </a:spcBef>
              <a:spcAft>
                <a:spcPts val="0"/>
              </a:spcAft>
              <a:buSzPts val="1120"/>
              <a:buNone/>
              <a:defRPr>
                <a:solidFill>
                  <a:srgbClr val="888888"/>
                </a:solidFill>
              </a:defRPr>
            </a:lvl7pPr>
            <a:lvl8pPr lvl="7" algn="ctr">
              <a:lnSpc>
                <a:spcPct val="100000"/>
              </a:lnSpc>
              <a:spcBef>
                <a:spcPts val="1000"/>
              </a:spcBef>
              <a:spcAft>
                <a:spcPts val="0"/>
              </a:spcAft>
              <a:buSzPts val="1120"/>
              <a:buNone/>
              <a:defRPr>
                <a:solidFill>
                  <a:srgbClr val="888888"/>
                </a:solidFill>
              </a:defRPr>
            </a:lvl8pPr>
            <a:lvl9pPr lvl="8" algn="ctr">
              <a:lnSpc>
                <a:spcPct val="100000"/>
              </a:lnSpc>
              <a:spcBef>
                <a:spcPts val="1000"/>
              </a:spcBef>
              <a:spcAft>
                <a:spcPts val="0"/>
              </a:spcAft>
              <a:buSzPts val="1120"/>
              <a:buNone/>
              <a:defRPr>
                <a:solidFill>
                  <a:srgbClr val="888888"/>
                </a:solidFill>
              </a:defRPr>
            </a:lvl9pPr>
          </a:lstStyle>
          <a:p>
            <a:endParaRPr/>
          </a:p>
        </p:txBody>
      </p:sp>
      <p:sp>
        <p:nvSpPr>
          <p:cNvPr id="24" name="Google Shape;24;p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30" name="Google Shape;30;p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5">
            <a:alphaModFix/>
          </a:blip>
          <a:srcRect l="3613"/>
          <a:stretch/>
        </p:blipFill>
        <p:spPr>
          <a:xfrm>
            <a:off x="0" y="2669685"/>
            <a:ext cx="4037012" cy="4188315"/>
          </a:xfrm>
          <a:prstGeom prst="rect">
            <a:avLst/>
          </a:prstGeom>
          <a:noFill/>
          <a:ln>
            <a:noFill/>
          </a:ln>
        </p:spPr>
      </p:pic>
      <p:pic>
        <p:nvPicPr>
          <p:cNvPr id="11" name="Google Shape;11;p1"/>
          <p:cNvPicPr preferRelativeResize="0"/>
          <p:nvPr/>
        </p:nvPicPr>
        <p:blipFill rotWithShape="1">
          <a:blip r:embed="rId6">
            <a:alphaModFix/>
          </a:blip>
          <a:srcRect l="35640"/>
          <a:stretch/>
        </p:blipFill>
        <p:spPr>
          <a:xfrm>
            <a:off x="0" y="2892347"/>
            <a:ext cx="1522412" cy="2365453"/>
          </a:xfrm>
          <a:prstGeom prst="rect">
            <a:avLst/>
          </a:prstGeom>
          <a:noFill/>
          <a:ln>
            <a:noFill/>
          </a:ln>
        </p:spPr>
      </p:pic>
      <p:sp>
        <p:nvSpPr>
          <p:cNvPr id="12" name="Google Shape;12;p1"/>
          <p:cNvSpPr/>
          <p:nvPr/>
        </p:nvSpPr>
        <p:spPr>
          <a:xfrm>
            <a:off x="8609012" y="1676400"/>
            <a:ext cx="2819400" cy="2819400"/>
          </a:xfrm>
          <a:prstGeom prst="ellipse">
            <a:avLst/>
          </a:prstGeom>
          <a:gradFill>
            <a:gsLst>
              <a:gs pos="0">
                <a:srgbClr val="EBEDEE">
                  <a:alpha val="6274"/>
                </a:srgbClr>
              </a:gs>
              <a:gs pos="36000">
                <a:srgbClr val="EBEDEE">
                  <a:alpha val="5490"/>
                </a:srgbClr>
              </a:gs>
              <a:gs pos="69000">
                <a:srgbClr val="EBEDEE">
                  <a:alpha val="0"/>
                </a:srgbClr>
              </a:gs>
              <a:gs pos="100000">
                <a:srgbClr val="EBEDE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13;p1"/>
          <p:cNvPicPr preferRelativeResize="0"/>
          <p:nvPr/>
        </p:nvPicPr>
        <p:blipFill rotWithShape="1">
          <a:blip r:embed="rId7">
            <a:alphaModFix/>
          </a:blip>
          <a:srcRect t="28812"/>
          <a:stretch/>
        </p:blipFill>
        <p:spPr>
          <a:xfrm>
            <a:off x="7999412" y="0"/>
            <a:ext cx="1603387" cy="1141407"/>
          </a:xfrm>
          <a:prstGeom prst="rect">
            <a:avLst/>
          </a:prstGeom>
          <a:noFill/>
          <a:ln>
            <a:noFill/>
          </a:ln>
        </p:spPr>
      </p:pic>
      <p:pic>
        <p:nvPicPr>
          <p:cNvPr id="14" name="Google Shape;14;p1"/>
          <p:cNvPicPr preferRelativeResize="0"/>
          <p:nvPr/>
        </p:nvPicPr>
        <p:blipFill rotWithShape="1">
          <a:blip r:embed="rId8">
            <a:alphaModFix/>
          </a:blip>
          <a:srcRect b="23320"/>
          <a:stretch/>
        </p:blipFill>
        <p:spPr>
          <a:xfrm>
            <a:off x="8605878" y="6096000"/>
            <a:ext cx="993734" cy="762000"/>
          </a:xfrm>
          <a:prstGeom prst="rect">
            <a:avLst/>
          </a:prstGeom>
          <a:noFill/>
          <a:ln>
            <a:noFill/>
          </a:ln>
        </p:spPr>
      </p:pic>
      <p:sp>
        <p:nvSpPr>
          <p:cNvPr id="15" name="Google Shape;15;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2"/>
              </a:buClr>
              <a:buSzPts val="4200"/>
              <a:buFont typeface="Calibri"/>
              <a:buNone/>
              <a:defRPr sz="4200" b="0"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7" name="Google Shape;17;p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0"/>
              </a:spcBef>
              <a:spcAft>
                <a:spcPts val="0"/>
              </a:spcAft>
              <a:buClr>
                <a:srgbClr val="F1F3F4"/>
              </a:buClr>
              <a:buSzPts val="1600"/>
              <a:buFont typeface="Noto Sans Symbols"/>
              <a:buChar char="►"/>
              <a:defRPr sz="2000" b="0" i="0" u="none" strike="noStrike" cap="none">
                <a:solidFill>
                  <a:schemeClr val="dk1"/>
                </a:solidFill>
                <a:latin typeface="Calibri"/>
                <a:ea typeface="Calibri"/>
                <a:cs typeface="Calibri"/>
                <a:sym typeface="Calibri"/>
              </a:defRPr>
            </a:lvl1pPr>
            <a:lvl2pPr marL="914400" marR="0" lvl="1" indent="-320040" algn="l" rtl="0">
              <a:lnSpc>
                <a:spcPct val="100000"/>
              </a:lnSpc>
              <a:spcBef>
                <a:spcPts val="1000"/>
              </a:spcBef>
              <a:spcAft>
                <a:spcPts val="0"/>
              </a:spcAft>
              <a:buClr>
                <a:srgbClr val="F1F3F4"/>
              </a:buClr>
              <a:buSzPts val="1440"/>
              <a:buFont typeface="Noto Sans Symbols"/>
              <a:buChar char="►"/>
              <a:defRPr sz="1800" b="0" i="0" u="none" strike="noStrike" cap="none">
                <a:solidFill>
                  <a:schemeClr val="dk1"/>
                </a:solidFill>
                <a:latin typeface="Calibri"/>
                <a:ea typeface="Calibri"/>
                <a:cs typeface="Calibri"/>
                <a:sym typeface="Calibri"/>
              </a:defRPr>
            </a:lvl2pPr>
            <a:lvl3pPr marL="1371600" marR="0" lvl="2" indent="-309880" algn="l" rtl="0">
              <a:lnSpc>
                <a:spcPct val="100000"/>
              </a:lnSpc>
              <a:spcBef>
                <a:spcPts val="1000"/>
              </a:spcBef>
              <a:spcAft>
                <a:spcPts val="0"/>
              </a:spcAft>
              <a:buClr>
                <a:srgbClr val="F1F3F4"/>
              </a:buClr>
              <a:buSzPts val="1280"/>
              <a:buFont typeface="Noto Sans Symbols"/>
              <a:buChar char="►"/>
              <a:defRPr sz="1600" b="0" i="0" u="none" strike="noStrike" cap="none">
                <a:solidFill>
                  <a:schemeClr val="dk1"/>
                </a:solidFill>
                <a:latin typeface="Calibri"/>
                <a:ea typeface="Calibri"/>
                <a:cs typeface="Calibri"/>
                <a:sym typeface="Calibri"/>
              </a:defRPr>
            </a:lvl3pPr>
            <a:lvl4pPr marL="1828800" marR="0" lvl="3" indent="-299719"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4pPr>
            <a:lvl5pPr marL="2286000" marR="0" lvl="4"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5pPr>
            <a:lvl6pPr marL="2743200" marR="0" lvl="5"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6pPr>
            <a:lvl7pPr marL="3200400" marR="0" lvl="6"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7pPr>
            <a:lvl8pPr marL="3657600" marR="0" lvl="7"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8pPr>
            <a:lvl9pPr marL="4114800" marR="0" lvl="8" indent="-299720" algn="l" rtl="0">
              <a:lnSpc>
                <a:spcPct val="100000"/>
              </a:lnSpc>
              <a:spcBef>
                <a:spcPts val="1000"/>
              </a:spcBef>
              <a:spcAft>
                <a:spcPts val="0"/>
              </a:spcAft>
              <a:buClr>
                <a:srgbClr val="F1F3F4"/>
              </a:buClr>
              <a:buSzPts val="1120"/>
              <a:buFont typeface="Noto Sans Symbols"/>
              <a:buChar char="►"/>
              <a:defRPr sz="1400" b="0" i="0" u="none" strike="noStrike" cap="none">
                <a:solidFill>
                  <a:schemeClr val="dk1"/>
                </a:solidFill>
                <a:latin typeface="Calibri"/>
                <a:ea typeface="Calibri"/>
                <a:cs typeface="Calibri"/>
                <a:sym typeface="Calibri"/>
              </a:defRPr>
            </a:lvl9pPr>
          </a:lstStyle>
          <a:p>
            <a:endParaRPr/>
          </a:p>
        </p:txBody>
      </p:sp>
      <p:sp>
        <p:nvSpPr>
          <p:cNvPr id="18" name="Google Shape;18;p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4"/>
          <p:cNvSpPr txBox="1"/>
          <p:nvPr/>
        </p:nvSpPr>
        <p:spPr>
          <a:xfrm>
            <a:off x="4821350" y="2456825"/>
            <a:ext cx="6757500" cy="1310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EBEBEB"/>
              </a:buClr>
              <a:buSzPts val="7200"/>
              <a:buFont typeface="Calibri"/>
              <a:buNone/>
            </a:pPr>
            <a:r>
              <a:rPr lang="en-US" sz="5600"/>
              <a:t>SU1 - HTML &amp; CSS</a:t>
            </a:r>
            <a:endParaRPr sz="5600"/>
          </a:p>
        </p:txBody>
      </p:sp>
      <p:sp>
        <p:nvSpPr>
          <p:cNvPr id="39" name="Google Shape;39;p4"/>
          <p:cNvSpPr/>
          <p:nvPr/>
        </p:nvSpPr>
        <p:spPr>
          <a:xfrm flipH="1">
            <a:off x="4135692"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4"/>
          <p:cNvSpPr/>
          <p:nvPr/>
        </p:nvSpPr>
        <p:spPr>
          <a:xfrm>
            <a:off x="0" y="0"/>
            <a:ext cx="4481964" cy="6858000"/>
          </a:xfrm>
          <a:custGeom>
            <a:avLst/>
            <a:gdLst/>
            <a:ahLst/>
            <a:cxnLst/>
            <a:rect l="l" t="t" r="r" b="b"/>
            <a:pathLst>
              <a:path w="4481964" h="6858000" extrusionOk="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 name="Google Shape;41;p4"/>
          <p:cNvPicPr preferRelativeResize="0"/>
          <p:nvPr/>
        </p:nvPicPr>
        <p:blipFill rotWithShape="1">
          <a:blip r:embed="rId4">
            <a:alphaModFix/>
          </a:blip>
          <a:srcRect/>
          <a:stretch/>
        </p:blipFill>
        <p:spPr>
          <a:xfrm>
            <a:off x="399023" y="2456822"/>
            <a:ext cx="3109288" cy="1111570"/>
          </a:xfrm>
          <a:prstGeom prst="rect">
            <a:avLst/>
          </a:prstGeom>
          <a:noFill/>
          <a:ln>
            <a:noFill/>
          </a:ln>
        </p:spPr>
      </p:pic>
      <p:sp>
        <p:nvSpPr>
          <p:cNvPr id="42" name="Google Shape;42;p4"/>
          <p:cNvSpPr/>
          <p:nvPr/>
        </p:nvSpPr>
        <p:spPr>
          <a:xfrm>
            <a:off x="4880986" y="3671348"/>
            <a:ext cx="491615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C000"/>
              </a:solidFill>
              <a:latin typeface="Calibri"/>
              <a:ea typeface="Calibri"/>
              <a:cs typeface="Calibri"/>
              <a:sym typeface="Calibri"/>
            </a:endParaRPr>
          </a:p>
        </p:txBody>
      </p:sp>
      <p:sp>
        <p:nvSpPr>
          <p:cNvPr id="43" name="Google Shape;43;p4"/>
          <p:cNvSpPr/>
          <p:nvPr/>
        </p:nvSpPr>
        <p:spPr>
          <a:xfrm>
            <a:off x="-780465" y="6166462"/>
            <a:ext cx="4916157"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Hanoi, </a:t>
            </a:r>
            <a:r>
              <a:rPr lang="en-US" sz="2400">
                <a:solidFill>
                  <a:schemeClr val="dk1"/>
                </a:solidFill>
                <a:latin typeface="Calibri"/>
                <a:ea typeface="Calibri"/>
                <a:cs typeface="Calibri"/>
                <a:sym typeface="Calibri"/>
              </a:rPr>
              <a:t>Mar</a:t>
            </a:r>
            <a:r>
              <a:rPr lang="en-US" sz="2400" b="0" i="0" u="none" strike="noStrike" cap="none">
                <a:solidFill>
                  <a:schemeClr val="dk1"/>
                </a:solidFill>
                <a:latin typeface="Calibri"/>
                <a:ea typeface="Calibri"/>
                <a:cs typeface="Calibri"/>
                <a:sym typeface="Calibri"/>
              </a:rPr>
              <a:t> 2022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vi-VN" sz="2800" b="1" dirty="0"/>
              <a:t>Inline elements</a:t>
            </a:r>
            <a:r>
              <a:rPr lang="vi-VN" sz="2400" dirty="0"/>
              <a:t>: chỉ chiếm phần nhỏ không gian web và không bắt đầu dòng mới của trang web. Chúng thường dùng để định dạng nội dung bên trong của block level elements. Links và những tag nhấn mạnh là những tag inlines phổ biến</a:t>
            </a:r>
            <a:r>
              <a:rPr lang="vi-VN" sz="2400" dirty="0" smtClean="0"/>
              <a:t>.</a:t>
            </a:r>
            <a:endParaRPr lang="en-US" sz="2400" dirty="0" smtClean="0"/>
          </a:p>
          <a:p>
            <a:endParaRPr lang="vi-VN" sz="2400" dirty="0"/>
          </a:p>
          <a:p>
            <a:r>
              <a:rPr lang="vi-VN" sz="2400" dirty="0"/>
              <a:t>&lt;strong&gt;&lt;/strong&gt; sẽ định dạng chữ in </a:t>
            </a:r>
            <a:r>
              <a:rPr lang="vi-VN" sz="2400" dirty="0" smtClean="0"/>
              <a:t>đậm</a:t>
            </a:r>
            <a:endParaRPr lang="en-US" sz="2400" dirty="0" smtClean="0"/>
          </a:p>
          <a:p>
            <a:endParaRPr lang="vi-VN" sz="2400" dirty="0"/>
          </a:p>
          <a:p>
            <a:r>
              <a:rPr lang="vi-VN" sz="2400" dirty="0"/>
              <a:t>&lt;em&gt;&lt;/em&gt; sẽ định dạng chữ in </a:t>
            </a:r>
            <a:r>
              <a:rPr lang="vi-VN" sz="2400" dirty="0" smtClean="0"/>
              <a:t>nghiên</a:t>
            </a:r>
            <a:endParaRPr lang="en-US" sz="2400" dirty="0" smtClean="0"/>
          </a:p>
          <a:p>
            <a:endParaRPr lang="en-US" sz="2400" dirty="0" smtClean="0"/>
          </a:p>
          <a:p>
            <a:r>
              <a:rPr lang="vi-VN" sz="2400" dirty="0" smtClean="0"/>
              <a:t>&lt;</a:t>
            </a:r>
            <a:r>
              <a:rPr lang="vi-VN" sz="2400" dirty="0"/>
              <a:t>img&gt;&lt;img&gt; cũng là element inline. Bạn có thể thêm ảnh bằng cách sử dụng tag &lt;img&gt; mà không cần tag đóng. Nhưng bạn cũng cần sử dụng attribute "src" để xác định nguồn ảnh</a:t>
            </a:r>
            <a:endParaRPr lang="en-US" sz="2400" dirty="0"/>
          </a:p>
          <a:p>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47145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endParaRPr lang="en-US" dirty="0"/>
          </a:p>
          <a:p>
            <a:r>
              <a:rPr lang="en-US" sz="4000" dirty="0" err="1" smtClean="0"/>
              <a:t>Ví</a:t>
            </a:r>
            <a:r>
              <a:rPr lang="en-US" sz="4000" dirty="0" smtClean="0"/>
              <a:t> </a:t>
            </a:r>
            <a:r>
              <a:rPr lang="en-US" sz="4000" dirty="0" err="1" smtClean="0"/>
              <a:t>Dụ</a:t>
            </a:r>
            <a:r>
              <a:rPr lang="en-US" sz="4000" dirty="0" smtClean="0"/>
              <a:t>:</a:t>
            </a:r>
            <a:endParaRPr lang="en-US" sz="4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7"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115" y="3879359"/>
            <a:ext cx="10864232" cy="2495041"/>
          </a:xfrm>
          <a:prstGeom prst="rect">
            <a:avLst/>
          </a:prstGeom>
          <a:noFill/>
          <a:ln>
            <a:noFill/>
          </a:ln>
        </p:spPr>
      </p:pic>
    </p:spTree>
    <p:extLst>
      <p:ext uri="{BB962C8B-B14F-4D97-AF65-F5344CB8AC3E}">
        <p14:creationId xmlns:p14="http://schemas.microsoft.com/office/powerpoint/2010/main" val="3045952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6"/>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1" name="Google Shape;61;p6"/>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p6"/>
          <p:cNvSpPr txBox="1"/>
          <p:nvPr/>
        </p:nvSpPr>
        <p:spPr>
          <a:xfrm>
            <a:off x="1469930" y="560192"/>
            <a:ext cx="9252300" cy="1016700"/>
          </a:xfrm>
          <a:prstGeom prst="rect">
            <a:avLst/>
          </a:prstGeom>
          <a:noFill/>
          <a:ln>
            <a:noFill/>
          </a:ln>
        </p:spPr>
        <p:txBody>
          <a:bodyPr spcFirstLastPara="1" wrap="square" lIns="91425" tIns="45700" rIns="91425" bIns="45700" anchor="t" anchorCtr="0">
            <a:noAutofit/>
          </a:bodyPr>
          <a:lstStyle/>
          <a:p>
            <a:pPr lvl="0" algn="ctr">
              <a:buClr>
                <a:srgbClr val="EBEBEB"/>
              </a:buClr>
              <a:buSzPts val="4200"/>
            </a:pPr>
            <a:r>
              <a:rPr lang="en-US" sz="4200" dirty="0">
                <a:solidFill>
                  <a:srgbClr val="EBEBEB"/>
                </a:solidFill>
                <a:latin typeface="Calibri"/>
                <a:cs typeface="Calibri"/>
                <a:sym typeface="Calibri"/>
              </a:rPr>
              <a:t>Properties</a:t>
            </a:r>
          </a:p>
          <a:p>
            <a:pPr lvl="0" algn="ctr">
              <a:buClr>
                <a:srgbClr val="EBEBEB"/>
              </a:buClr>
              <a:buSzPts val="4200"/>
            </a:pPr>
            <a:endParaRPr lang="en-US" dirty="0"/>
          </a:p>
        </p:txBody>
      </p:sp>
      <p:sp>
        <p:nvSpPr>
          <p:cNvPr id="64" name="Google Shape;64;p6"/>
          <p:cNvSpPr/>
          <p:nvPr/>
        </p:nvSpPr>
        <p:spPr>
          <a:xfrm>
            <a:off x="-1" y="1762067"/>
            <a:ext cx="12192000" cy="5656125"/>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r>
              <a:rPr lang="en-US" sz="3200" b="1" dirty="0" err="1" smtClean="0"/>
              <a:t>Định</a:t>
            </a:r>
            <a:r>
              <a:rPr lang="en-US" sz="3200" b="1" dirty="0" smtClean="0"/>
              <a:t> </a:t>
            </a:r>
            <a:r>
              <a:rPr lang="en-US" sz="3200" b="1" dirty="0" err="1" smtClean="0"/>
              <a:t>nghĩa</a:t>
            </a:r>
            <a:r>
              <a:rPr lang="en-US" sz="3200" b="1" dirty="0" smtClean="0"/>
              <a:t>:</a:t>
            </a:r>
          </a:p>
          <a:p>
            <a:r>
              <a:rPr lang="en-US" sz="2400" dirty="0" smtClean="0"/>
              <a:t>Properties – </a:t>
            </a:r>
            <a:r>
              <a:rPr lang="en-US" sz="2400" dirty="0" err="1" smtClean="0"/>
              <a:t>thuộc</a:t>
            </a:r>
            <a:r>
              <a:rPr lang="en-US" sz="2400" dirty="0" smtClean="0"/>
              <a:t> </a:t>
            </a:r>
            <a:r>
              <a:rPr lang="en-US" sz="2400" dirty="0" err="1" smtClean="0"/>
              <a:t>tính</a:t>
            </a:r>
            <a:r>
              <a:rPr lang="en-US" sz="2400" dirty="0" smtClean="0"/>
              <a:t>, </a:t>
            </a:r>
            <a:r>
              <a:rPr lang="en-US" sz="2400" dirty="0" err="1" smtClean="0"/>
              <a:t>được</a:t>
            </a:r>
            <a:r>
              <a:rPr lang="en-US" sz="2400" dirty="0" smtClean="0"/>
              <a:t> </a:t>
            </a:r>
            <a:r>
              <a:rPr lang="en-US" sz="2400" dirty="0" err="1" smtClean="0"/>
              <a:t>đưa</a:t>
            </a:r>
            <a:r>
              <a:rPr lang="en-US" sz="2400" dirty="0" smtClean="0"/>
              <a:t> </a:t>
            </a:r>
            <a:r>
              <a:rPr lang="en-US" sz="2400" dirty="0" err="1" smtClean="0"/>
              <a:t>vào</a:t>
            </a:r>
            <a:r>
              <a:rPr lang="en-US" sz="2400" dirty="0" smtClean="0"/>
              <a:t> </a:t>
            </a:r>
            <a:r>
              <a:rPr lang="en-US" sz="2400" dirty="0" err="1" smtClean="0"/>
              <a:t>một</a:t>
            </a:r>
            <a:r>
              <a:rPr lang="en-US" sz="2400" dirty="0" smtClean="0"/>
              <a:t> </a:t>
            </a:r>
            <a:r>
              <a:rPr lang="en-US" sz="2400" dirty="0" err="1" smtClean="0"/>
              <a:t>số</a:t>
            </a:r>
            <a:r>
              <a:rPr lang="en-US" sz="2400" dirty="0" smtClean="0"/>
              <a:t> </a:t>
            </a:r>
            <a:r>
              <a:rPr lang="en-US" sz="2400" dirty="0" err="1" smtClean="0"/>
              <a:t>thẻ</a:t>
            </a:r>
            <a:r>
              <a:rPr lang="en-US" sz="2400" dirty="0" smtClean="0"/>
              <a:t> </a:t>
            </a:r>
            <a:r>
              <a:rPr lang="en-US" sz="2400" dirty="0" err="1" smtClean="0"/>
              <a:t>để</a:t>
            </a:r>
            <a:r>
              <a:rPr lang="en-US" sz="2400" dirty="0" smtClean="0"/>
              <a:t> </a:t>
            </a:r>
            <a:r>
              <a:rPr lang="en-US" sz="2400" dirty="0" err="1" smtClean="0"/>
              <a:t>định</a:t>
            </a:r>
            <a:r>
              <a:rPr lang="en-US" sz="2400" dirty="0" smtClean="0"/>
              <a:t> </a:t>
            </a:r>
            <a:r>
              <a:rPr lang="en-US" sz="2400" dirty="0" err="1" smtClean="0"/>
              <a:t>dạng</a:t>
            </a:r>
            <a:r>
              <a:rPr lang="en-US" sz="2400" dirty="0" smtClean="0"/>
              <a:t> </a:t>
            </a:r>
            <a:r>
              <a:rPr lang="en-US" sz="2400" dirty="0" err="1" smtClean="0"/>
              <a:t>hiển</a:t>
            </a:r>
            <a:r>
              <a:rPr lang="en-US" sz="2400" dirty="0" smtClean="0"/>
              <a:t> </a:t>
            </a:r>
            <a:r>
              <a:rPr lang="en-US" sz="2400" dirty="0" err="1" smtClean="0"/>
              <a:t>thị</a:t>
            </a:r>
            <a:r>
              <a:rPr lang="en-US" sz="2400" dirty="0" smtClean="0"/>
              <a:t> </a:t>
            </a:r>
            <a:r>
              <a:rPr lang="en-US" sz="2400" dirty="0" err="1" smtClean="0"/>
              <a:t>cho</a:t>
            </a:r>
            <a:r>
              <a:rPr lang="en-US" sz="2400" dirty="0" smtClean="0"/>
              <a:t> </a:t>
            </a:r>
            <a:r>
              <a:rPr lang="en-US" sz="2400" dirty="0" err="1" smtClean="0"/>
              <a:t>đối</a:t>
            </a:r>
            <a:r>
              <a:rPr lang="en-US" sz="2400" dirty="0" smtClean="0"/>
              <a:t> </a:t>
            </a:r>
            <a:r>
              <a:rPr lang="en-US" sz="2400" dirty="0" err="1" smtClean="0"/>
              <a:t>tượng</a:t>
            </a:r>
            <a:r>
              <a:rPr lang="en-US" sz="2400" dirty="0" smtClean="0"/>
              <a:t> </a:t>
            </a:r>
            <a:r>
              <a:rPr lang="en-US" sz="2400" dirty="0" err="1" smtClean="0"/>
              <a:t>của</a:t>
            </a:r>
            <a:r>
              <a:rPr lang="en-US" sz="2400" dirty="0" smtClean="0"/>
              <a:t> </a:t>
            </a:r>
            <a:r>
              <a:rPr lang="en-US" sz="2400" dirty="0" err="1" smtClean="0"/>
              <a:t>thẻ</a:t>
            </a:r>
            <a:r>
              <a:rPr lang="en-US" sz="2400" dirty="0" smtClean="0"/>
              <a:t>, </a:t>
            </a:r>
            <a:r>
              <a:rPr lang="en-US" sz="2400" dirty="0" err="1" smtClean="0"/>
              <a:t>một</a:t>
            </a:r>
            <a:r>
              <a:rPr lang="en-US" sz="2400" dirty="0" smtClean="0"/>
              <a:t> </a:t>
            </a:r>
            <a:r>
              <a:rPr lang="en-US" sz="2400" dirty="0" err="1" smtClean="0"/>
              <a:t>thẻ</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kèm</a:t>
            </a:r>
            <a:r>
              <a:rPr lang="en-US" sz="2400" dirty="0" smtClean="0"/>
              <a:t> </a:t>
            </a:r>
            <a:r>
              <a:rPr lang="en-US" sz="2400" dirty="0" err="1" smtClean="0"/>
              <a:t>một</a:t>
            </a:r>
            <a:r>
              <a:rPr lang="en-US" sz="2400" dirty="0" smtClean="0"/>
              <a:t> </a:t>
            </a:r>
            <a:r>
              <a:rPr lang="en-US" sz="2400" dirty="0" err="1" smtClean="0"/>
              <a:t>thẻ</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kèm</a:t>
            </a:r>
            <a:r>
              <a:rPr lang="en-US" sz="2400" dirty="0" smtClean="0"/>
              <a:t> </a:t>
            </a:r>
            <a:r>
              <a:rPr lang="en-US" sz="2400" dirty="0" err="1" smtClean="0"/>
              <a:t>một</a:t>
            </a:r>
            <a:r>
              <a:rPr lang="en-US" sz="2400" dirty="0" smtClean="0"/>
              <a:t> </a:t>
            </a:r>
            <a:r>
              <a:rPr lang="en-US" sz="2400" dirty="0" err="1" smtClean="0"/>
              <a:t>hoặc</a:t>
            </a:r>
            <a:r>
              <a:rPr lang="en-US" sz="2400" dirty="0" smtClean="0"/>
              <a:t> </a:t>
            </a:r>
            <a:r>
              <a:rPr lang="en-US" sz="2400" dirty="0" err="1" smtClean="0"/>
              <a:t>nhiều</a:t>
            </a:r>
            <a:r>
              <a:rPr lang="en-US" sz="2400" dirty="0" smtClean="0"/>
              <a:t> </a:t>
            </a:r>
            <a:r>
              <a:rPr lang="en-US" sz="2400" dirty="0" err="1" smtClean="0"/>
              <a:t>thuộc</a:t>
            </a:r>
            <a:r>
              <a:rPr lang="en-US" sz="2400" dirty="0" smtClean="0"/>
              <a:t> </a:t>
            </a:r>
            <a:r>
              <a:rPr lang="en-US" sz="2400" dirty="0" err="1" smtClean="0"/>
              <a:t>tính</a:t>
            </a:r>
            <a:r>
              <a:rPr lang="en-US" sz="2400" dirty="0" smtClean="0"/>
              <a:t>. </a:t>
            </a:r>
            <a:r>
              <a:rPr lang="en-US" sz="2400" dirty="0" err="1" smtClean="0"/>
              <a:t>Thuộc</a:t>
            </a:r>
            <a:r>
              <a:rPr lang="en-US" sz="2400" dirty="0" smtClean="0"/>
              <a:t> </a:t>
            </a:r>
            <a:r>
              <a:rPr lang="en-US" sz="2400" dirty="0" err="1" smtClean="0"/>
              <a:t>tính</a:t>
            </a:r>
            <a:r>
              <a:rPr lang="en-US" sz="2400" dirty="0" smtClean="0"/>
              <a:t> </a:t>
            </a:r>
            <a:r>
              <a:rPr lang="en-US" sz="2400" dirty="0" err="1" smtClean="0"/>
              <a:t>gồm</a:t>
            </a:r>
            <a:r>
              <a:rPr lang="en-US" sz="2400" dirty="0" smtClean="0"/>
              <a:t> </a:t>
            </a:r>
            <a:r>
              <a:rPr lang="en-US" sz="2400" dirty="0" err="1" smtClean="0"/>
              <a:t>nhiều</a:t>
            </a:r>
            <a:r>
              <a:rPr lang="en-US" sz="2400" dirty="0" smtClean="0"/>
              <a:t> </a:t>
            </a:r>
            <a:r>
              <a:rPr lang="en-US" sz="2400" dirty="0" err="1" smtClean="0"/>
              <a:t>loại</a:t>
            </a:r>
            <a:r>
              <a:rPr lang="en-US" sz="2400" dirty="0" smtClean="0"/>
              <a:t>:</a:t>
            </a:r>
          </a:p>
          <a:p>
            <a:r>
              <a:rPr lang="en-US" sz="2400" dirty="0" smtClean="0"/>
              <a:t>		</a:t>
            </a:r>
            <a:r>
              <a:rPr lang="en-US" sz="2400" dirty="0"/>
              <a:t>	</a:t>
            </a:r>
            <a:r>
              <a:rPr lang="en-US" sz="2400" dirty="0" smtClean="0"/>
              <a:t>	Class – ID – Title – Style ,…</a:t>
            </a:r>
            <a:endParaRPr lang="en-US" sz="2400" dirty="0"/>
          </a:p>
          <a:p>
            <a:r>
              <a:rPr lang="en-US" sz="2400" dirty="0" err="1" smtClean="0"/>
              <a:t>Cách</a:t>
            </a:r>
            <a:r>
              <a:rPr lang="en-US" sz="2400" dirty="0" smtClean="0"/>
              <a:t> </a:t>
            </a:r>
            <a:r>
              <a:rPr lang="en-US" sz="2400" dirty="0" err="1" smtClean="0"/>
              <a:t>xác</a:t>
            </a:r>
            <a:r>
              <a:rPr lang="en-US" sz="2400" dirty="0" smtClean="0"/>
              <a:t> </a:t>
            </a:r>
            <a:r>
              <a:rPr lang="en-US" sz="2400" dirty="0" err="1" smtClean="0"/>
              <a:t>định</a:t>
            </a:r>
            <a:r>
              <a:rPr lang="en-US" sz="2400" dirty="0"/>
              <a:t> </a:t>
            </a:r>
            <a:r>
              <a:rPr lang="en-US" sz="2400" dirty="0" smtClean="0"/>
              <a:t>properties </a:t>
            </a:r>
            <a:r>
              <a:rPr lang="en-US" sz="2400" dirty="0" err="1" smtClean="0"/>
              <a:t>cho</a:t>
            </a:r>
            <a:r>
              <a:rPr lang="en-US" sz="2400" dirty="0" smtClean="0"/>
              <a:t> </a:t>
            </a:r>
            <a:r>
              <a:rPr lang="en-US" sz="2400" dirty="0" err="1" smtClean="0"/>
              <a:t>thẻ</a:t>
            </a:r>
            <a:r>
              <a:rPr lang="en-US" sz="2400" dirty="0" smtClean="0"/>
              <a:t>:</a:t>
            </a:r>
          </a:p>
          <a:p>
            <a:r>
              <a:rPr lang="en-US" sz="2400" dirty="0" smtClean="0"/>
              <a:t>		</a:t>
            </a:r>
            <a:r>
              <a:rPr lang="vi-VN" sz="2400" dirty="0"/>
              <a:t> &lt;(tagname) (từ khóa)="(giá trị)"&gt; (nội dung) &lt;/(tagname)&gt;</a:t>
            </a:r>
            <a:endParaRPr lang="en-US" sz="2400" dirty="0"/>
          </a:p>
        </p:txBody>
      </p:sp>
      <p:sp>
        <p:nvSpPr>
          <p:cNvPr id="65" name="Google Shape;65;p6"/>
          <p:cNvSpPr txBox="1"/>
          <p:nvPr/>
        </p:nvSpPr>
        <p:spPr>
          <a:xfrm>
            <a:off x="967425" y="4757050"/>
            <a:ext cx="31275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endParaRPr sz="1800" b="0" i="0" u="none" strike="noStrike" cap="none">
              <a:solidFill>
                <a:srgbClr val="000000"/>
              </a:solidFill>
              <a:latin typeface="Calibri"/>
              <a:ea typeface="Calibri"/>
              <a:cs typeface="Calibri"/>
              <a:sym typeface="Calibri"/>
            </a:endParaRPr>
          </a:p>
        </p:txBody>
      </p:sp>
      <p:sp>
        <p:nvSpPr>
          <p:cNvPr id="66" name="Google Shape;66;p6"/>
          <p:cNvSpPr txBox="1"/>
          <p:nvPr/>
        </p:nvSpPr>
        <p:spPr>
          <a:xfrm>
            <a:off x="4494088" y="4757050"/>
            <a:ext cx="3607200" cy="4617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endParaRPr sz="1800" b="0" i="0" u="none" strike="noStrike" cap="none">
              <a:solidFill>
                <a:srgbClr val="000000"/>
              </a:solidFill>
              <a:latin typeface="Calibri"/>
              <a:ea typeface="Calibri"/>
              <a:cs typeface="Calibri"/>
              <a:sym typeface="Calibri"/>
            </a:endParaRPr>
          </a:p>
        </p:txBody>
      </p:sp>
      <p:pic>
        <p:nvPicPr>
          <p:cNvPr id="67" name="Google Shape;67;p6"/>
          <p:cNvPicPr preferRelativeResize="0"/>
          <p:nvPr/>
        </p:nvPicPr>
        <p:blipFill rotWithShape="1">
          <a:blip r:embed="rId4">
            <a:alphaModFix/>
          </a:blip>
          <a:srcRect/>
          <a:stretch/>
        </p:blipFill>
        <p:spPr>
          <a:xfrm>
            <a:off x="101151" y="90304"/>
            <a:ext cx="3109288" cy="1111571"/>
          </a:xfrm>
          <a:prstGeom prst="rect">
            <a:avLst/>
          </a:prstGeom>
          <a:noFill/>
          <a:ln>
            <a:noFill/>
          </a:ln>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1175" y="5138540"/>
            <a:ext cx="7389114" cy="1789657"/>
          </a:xfrm>
          <a:prstGeom prst="rect">
            <a:avLst/>
          </a:prstGeom>
        </p:spPr>
      </p:pic>
    </p:spTree>
    <p:extLst>
      <p:ext uri="{BB962C8B-B14F-4D97-AF65-F5344CB8AC3E}">
        <p14:creationId xmlns:p14="http://schemas.microsoft.com/office/powerpoint/2010/main" val="2479881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Resource Plan</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721068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305720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206112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Selector</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692479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Resource Plan</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657182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1048415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152012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
        <p:cNvGrpSpPr/>
        <p:nvPr/>
      </p:nvGrpSpPr>
      <p:grpSpPr>
        <a:xfrm>
          <a:off x="0" y="0"/>
          <a:ext cx="0" cy="0"/>
          <a:chOff x="0" y="0"/>
          <a:chExt cx="0" cy="0"/>
        </a:xfrm>
      </p:grpSpPr>
      <p:sp>
        <p:nvSpPr>
          <p:cNvPr id="49" name="Google Shape;49;p5"/>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 name="Google Shape;50;p5"/>
          <p:cNvSpPr txBox="1">
            <a:spLocks noGrp="1"/>
          </p:cNvSpPr>
          <p:nvPr>
            <p:ph type="title"/>
          </p:nvPr>
        </p:nvSpPr>
        <p:spPr>
          <a:xfrm>
            <a:off x="619830" y="954300"/>
            <a:ext cx="3108600" cy="457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2F2F2"/>
              </a:buClr>
              <a:buSzPts val="3200"/>
              <a:buFont typeface="Calibri"/>
              <a:buNone/>
            </a:pPr>
            <a:r>
              <a:rPr lang="en-US" sz="3200">
                <a:solidFill>
                  <a:srgbClr val="F2F2F2"/>
                </a:solidFill>
              </a:rPr>
              <a:t>Agenda</a:t>
            </a:r>
            <a:endParaRPr/>
          </a:p>
        </p:txBody>
      </p:sp>
      <p:sp>
        <p:nvSpPr>
          <p:cNvPr id="51" name="Google Shape;51;p5"/>
          <p:cNvSpPr/>
          <p:nvPr/>
        </p:nvSpPr>
        <p:spPr>
          <a:xfrm>
            <a:off x="4215785"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p5"/>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 name="Google Shape;53;p5"/>
          <p:cNvSpPr txBox="1"/>
          <p:nvPr/>
        </p:nvSpPr>
        <p:spPr>
          <a:xfrm>
            <a:off x="4832575" y="379025"/>
            <a:ext cx="7291200" cy="613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smtClean="0">
                <a:latin typeface="Calibri"/>
                <a:ea typeface="Calibri"/>
                <a:cs typeface="Calibri"/>
                <a:sym typeface="Calibri"/>
              </a:rPr>
              <a:t>HTML</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smtClean="0">
                <a:latin typeface="Calibri"/>
                <a:ea typeface="Calibri"/>
                <a:cs typeface="Calibri"/>
                <a:sym typeface="Calibri"/>
              </a:rPr>
              <a:t>CSS</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err="1" smtClean="0">
                <a:latin typeface="Calibri"/>
                <a:ea typeface="Calibri"/>
                <a:cs typeface="Calibri"/>
                <a:sym typeface="Calibri"/>
              </a:rPr>
              <a:t>Các</a:t>
            </a:r>
            <a:r>
              <a:rPr lang="en-US" sz="3800" dirty="0" smtClean="0">
                <a:latin typeface="Calibri"/>
                <a:ea typeface="Calibri"/>
                <a:cs typeface="Calibri"/>
                <a:sym typeface="Calibri"/>
              </a:rPr>
              <a:t> </a:t>
            </a:r>
            <a:r>
              <a:rPr lang="en-US" sz="3800" dirty="0" err="1" smtClean="0">
                <a:latin typeface="Calibri"/>
                <a:ea typeface="Calibri"/>
                <a:cs typeface="Calibri"/>
                <a:sym typeface="Calibri"/>
              </a:rPr>
              <a:t>kỹ</a:t>
            </a:r>
            <a:r>
              <a:rPr lang="en-US" sz="3800" dirty="0" smtClean="0">
                <a:latin typeface="Calibri"/>
                <a:ea typeface="Calibri"/>
                <a:cs typeface="Calibri"/>
                <a:sym typeface="Calibri"/>
              </a:rPr>
              <a:t> </a:t>
            </a:r>
            <a:r>
              <a:rPr lang="en-US" sz="3800" dirty="0" err="1" smtClean="0">
                <a:latin typeface="Calibri"/>
                <a:ea typeface="Calibri"/>
                <a:cs typeface="Calibri"/>
                <a:sym typeface="Calibri"/>
              </a:rPr>
              <a:t>thuật</a:t>
            </a:r>
            <a:r>
              <a:rPr lang="en-US" sz="3800" dirty="0" smtClean="0">
                <a:latin typeface="Calibri"/>
                <a:ea typeface="Calibri"/>
                <a:cs typeface="Calibri"/>
                <a:sym typeface="Calibri"/>
              </a:rPr>
              <a:t> HTML &amp; CSS</a:t>
            </a:r>
            <a:endParaRPr sz="3800" dirty="0">
              <a:latin typeface="Calibri"/>
              <a:ea typeface="Calibri"/>
              <a:cs typeface="Calibri"/>
              <a:sym typeface="Calibri"/>
            </a:endParaRPr>
          </a:p>
          <a:p>
            <a:pPr marL="457200" marR="0" lvl="0" indent="-469900" algn="l" rtl="0">
              <a:lnSpc>
                <a:spcPct val="100000"/>
              </a:lnSpc>
              <a:spcBef>
                <a:spcPts val="0"/>
              </a:spcBef>
              <a:spcAft>
                <a:spcPts val="0"/>
              </a:spcAft>
              <a:buSzPts val="3800"/>
              <a:buFont typeface="Calibri"/>
              <a:buChar char="❖"/>
            </a:pPr>
            <a:r>
              <a:rPr lang="en-US" sz="3800" dirty="0" err="1" smtClean="0">
                <a:latin typeface="Calibri"/>
                <a:ea typeface="Calibri"/>
                <a:cs typeface="Calibri"/>
                <a:sym typeface="Calibri"/>
              </a:rPr>
              <a:t>Bài</a:t>
            </a:r>
            <a:r>
              <a:rPr lang="en-US" sz="3800" dirty="0" smtClean="0">
                <a:latin typeface="Calibri"/>
                <a:ea typeface="Calibri"/>
                <a:cs typeface="Calibri"/>
                <a:sym typeface="Calibri"/>
              </a:rPr>
              <a:t> </a:t>
            </a:r>
            <a:r>
              <a:rPr lang="en-US" sz="3800" dirty="0" err="1" smtClean="0">
                <a:latin typeface="Calibri"/>
                <a:ea typeface="Calibri"/>
                <a:cs typeface="Calibri"/>
                <a:sym typeface="Calibri"/>
              </a:rPr>
              <a:t>tập</a:t>
            </a:r>
            <a:endParaRPr lang="en-US" sz="3800" dirty="0" smtClean="0">
              <a:latin typeface="Calibri"/>
              <a:ea typeface="Calibri"/>
              <a:cs typeface="Calibri"/>
              <a:sym typeface="Calibri"/>
            </a:endParaRPr>
          </a:p>
          <a:p>
            <a:pPr marL="457200" indent="-469900">
              <a:buSzPts val="3800"/>
              <a:buFont typeface="Calibri"/>
              <a:buChar char="❖"/>
            </a:pPr>
            <a:r>
              <a:rPr lang="en-US" sz="3800" dirty="0" err="1">
                <a:latin typeface="Calibri"/>
                <a:ea typeface="Calibri"/>
                <a:cs typeface="Calibri"/>
                <a:sym typeface="Calibri"/>
              </a:rPr>
              <a:t>Tài</a:t>
            </a:r>
            <a:r>
              <a:rPr lang="en-US" sz="3800" dirty="0">
                <a:latin typeface="Calibri"/>
                <a:ea typeface="Calibri"/>
                <a:cs typeface="Calibri"/>
                <a:sym typeface="Calibri"/>
              </a:rPr>
              <a:t> </a:t>
            </a:r>
            <a:r>
              <a:rPr lang="en-US" sz="3800" dirty="0" err="1">
                <a:latin typeface="Calibri"/>
                <a:ea typeface="Calibri"/>
                <a:cs typeface="Calibri"/>
                <a:sym typeface="Calibri"/>
              </a:rPr>
              <a:t>liệu</a:t>
            </a:r>
            <a:r>
              <a:rPr lang="en-US" sz="3800" dirty="0">
                <a:latin typeface="Calibri"/>
                <a:ea typeface="Calibri"/>
                <a:cs typeface="Calibri"/>
                <a:sym typeface="Calibri"/>
              </a:rPr>
              <a:t> </a:t>
            </a:r>
            <a:r>
              <a:rPr lang="en-US" sz="3800" dirty="0" err="1">
                <a:latin typeface="Calibri"/>
                <a:ea typeface="Calibri"/>
                <a:cs typeface="Calibri"/>
                <a:sym typeface="Calibri"/>
              </a:rPr>
              <a:t>tham</a:t>
            </a:r>
            <a:r>
              <a:rPr lang="en-US" sz="3800" dirty="0">
                <a:latin typeface="Calibri"/>
                <a:ea typeface="Calibri"/>
                <a:cs typeface="Calibri"/>
                <a:sym typeface="Calibri"/>
              </a:rPr>
              <a:t> </a:t>
            </a:r>
            <a:r>
              <a:rPr lang="en-US" sz="3800" dirty="0" err="1" smtClean="0">
                <a:latin typeface="Calibri"/>
                <a:ea typeface="Calibri"/>
                <a:cs typeface="Calibri"/>
                <a:sym typeface="Calibri"/>
              </a:rPr>
              <a:t>khảo</a:t>
            </a:r>
            <a:endParaRPr lang="en-US" sz="3800" dirty="0">
              <a:latin typeface="Calibri"/>
              <a:ea typeface="Calibri"/>
              <a:cs typeface="Calibri"/>
              <a:sym typeface="Calibri"/>
            </a:endParaRPr>
          </a:p>
        </p:txBody>
      </p:sp>
      <p:pic>
        <p:nvPicPr>
          <p:cNvPr id="54" name="Google Shape;54;p5"/>
          <p:cNvPicPr preferRelativeResize="0"/>
          <p:nvPr/>
        </p:nvPicPr>
        <p:blipFill rotWithShape="1">
          <a:blip r:embed="rId4">
            <a:alphaModFix/>
          </a:blip>
          <a:srcRect/>
          <a:stretch/>
        </p:blipFill>
        <p:spPr>
          <a:xfrm>
            <a:off x="172648" y="89097"/>
            <a:ext cx="3109288" cy="11115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1578726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Resource Plan</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11060589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1296030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981850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798149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Resource Plan</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592027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7921699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4214107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a:solidFill>
                  <a:srgbClr val="EBEBEB"/>
                </a:solidFill>
                <a:latin typeface="Calibri"/>
                <a:ea typeface="Calibri"/>
                <a:cs typeface="Calibri"/>
                <a:sym typeface="Calibri"/>
              </a:rPr>
              <a:t>Resource Plan</a:t>
            </a:r>
            <a:endParaRPr sz="1400" b="0" i="0" u="none" strike="noStrike" cap="none">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19799759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11"/>
          <p:cNvSpPr/>
          <p:nvPr/>
        </p:nvSpPr>
        <p:spPr>
          <a:xfrm>
            <a:off x="0"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11"/>
          <p:cNvSpPr txBox="1">
            <a:spLocks noGrp="1"/>
          </p:cNvSpPr>
          <p:nvPr>
            <p:ph type="title"/>
          </p:nvPr>
        </p:nvSpPr>
        <p:spPr>
          <a:xfrm>
            <a:off x="619830" y="954300"/>
            <a:ext cx="3108600" cy="457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2F2F2"/>
              </a:buClr>
              <a:buSzPts val="3200"/>
              <a:buFont typeface="Calibri"/>
              <a:buNone/>
            </a:pPr>
            <a:r>
              <a:rPr lang="en-US" sz="5000">
                <a:solidFill>
                  <a:srgbClr val="F2F2F2"/>
                </a:solidFill>
              </a:rPr>
              <a:t>Thank you</a:t>
            </a:r>
            <a:endParaRPr sz="6000"/>
          </a:p>
        </p:txBody>
      </p:sp>
      <p:sp>
        <p:nvSpPr>
          <p:cNvPr id="151" name="Google Shape;151;p11"/>
          <p:cNvSpPr/>
          <p:nvPr/>
        </p:nvSpPr>
        <p:spPr>
          <a:xfrm>
            <a:off x="4215785"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11"/>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11"/>
          <p:cNvSpPr txBox="1"/>
          <p:nvPr/>
        </p:nvSpPr>
        <p:spPr>
          <a:xfrm>
            <a:off x="4832575" y="379025"/>
            <a:ext cx="7291200" cy="6135600"/>
          </a:xfrm>
          <a:prstGeom prst="rect">
            <a:avLst/>
          </a:prstGeom>
          <a:noFill/>
          <a:ln>
            <a:noFill/>
          </a:ln>
        </p:spPr>
        <p:txBody>
          <a:bodyPr spcFirstLastPara="1" wrap="square" lIns="91425" tIns="91425" rIns="91425" bIns="91425" anchor="t" anchorCtr="0">
            <a:noAutofit/>
          </a:bodyPr>
          <a:lstStyle/>
          <a:p>
            <a:pPr marL="914400" marR="0" lvl="0" indent="0" algn="l" rtl="0">
              <a:lnSpc>
                <a:spcPct val="100000"/>
              </a:lnSpc>
              <a:spcBef>
                <a:spcPts val="0"/>
              </a:spcBef>
              <a:spcAft>
                <a:spcPts val="0"/>
              </a:spcAft>
              <a:buNone/>
            </a:pPr>
            <a:endParaRPr sz="3800">
              <a:latin typeface="Calibri"/>
              <a:ea typeface="Calibri"/>
              <a:cs typeface="Calibri"/>
              <a:sym typeface="Calibri"/>
            </a:endParaRPr>
          </a:p>
        </p:txBody>
      </p:sp>
      <p:pic>
        <p:nvPicPr>
          <p:cNvPr id="154" name="Google Shape;154;p11"/>
          <p:cNvPicPr preferRelativeResize="0"/>
          <p:nvPr/>
        </p:nvPicPr>
        <p:blipFill rotWithShape="1">
          <a:blip r:embed="rId4">
            <a:alphaModFix/>
          </a:blip>
          <a:srcRect/>
          <a:stretch/>
        </p:blipFill>
        <p:spPr>
          <a:xfrm>
            <a:off x="172648" y="89097"/>
            <a:ext cx="3109288" cy="1111571"/>
          </a:xfrm>
          <a:prstGeom prst="rect">
            <a:avLst/>
          </a:prstGeom>
          <a:noFill/>
          <a:ln>
            <a:noFill/>
          </a:ln>
        </p:spPr>
      </p:pic>
      <p:pic>
        <p:nvPicPr>
          <p:cNvPr id="155" name="Google Shape;155;p11"/>
          <p:cNvPicPr preferRelativeResize="0"/>
          <p:nvPr/>
        </p:nvPicPr>
        <p:blipFill>
          <a:blip r:embed="rId5">
            <a:alphaModFix/>
          </a:blip>
          <a:stretch>
            <a:fillRect/>
          </a:stretch>
        </p:blipFill>
        <p:spPr>
          <a:xfrm>
            <a:off x="5967375" y="1200675"/>
            <a:ext cx="4797750" cy="4797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HTML</a:t>
            </a:r>
          </a:p>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smtClean="0"/>
              <a:t>Nghĩa</a:t>
            </a:r>
            <a:r>
              <a:rPr lang="en-US" sz="2800" b="1" dirty="0" smtClean="0"/>
              <a:t>:</a:t>
            </a:r>
          </a:p>
          <a:p>
            <a:endParaRPr lang="en-US" sz="2800" b="1" dirty="0"/>
          </a:p>
          <a:p>
            <a:pPr marL="342900" indent="-342900">
              <a:buFont typeface="Arial" panose="020B0604020202020204" pitchFamily="34" charset="0"/>
              <a:buChar char="•"/>
            </a:pPr>
            <a:r>
              <a:rPr lang="vi-VN" sz="2400" dirty="0"/>
              <a:t>HTML là chữ viết tắt của Hypertext Markup Language ( Ngôn ngữ đánh dấu siêu văn bản). Nó giúp người dùng tạo và cấu trúc các thành phần trong trang web hoặc ứng dụng, phân chia các đoạn văn, heading, links,...</a:t>
            </a:r>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HTML không phải là ngôn ngữ lập trình, đồng nghĩa với việc nó không thể tạo ra các chức năng “động” giống như các ngôn ngữ lập trình khác được.</a:t>
            </a:r>
            <a:endParaRPr lang="en-US" sz="2400" dirty="0"/>
          </a:p>
          <a:p>
            <a:endParaRPr lang="en-US" sz="2800" b="1"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1446670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CSS</a:t>
            </a:r>
          </a:p>
          <a:p>
            <a:pPr marL="0" marR="0" lvl="0" indent="0" algn="ctr" rtl="0">
              <a:lnSpc>
                <a:spcPct val="100000"/>
              </a:lnSpc>
              <a:spcBef>
                <a:spcPts val="0"/>
              </a:spcBef>
              <a:spcAft>
                <a:spcPts val="0"/>
              </a:spcAft>
              <a:buClr>
                <a:srgbClr val="EBEBEB"/>
              </a:buClr>
              <a:buSzPts val="4200"/>
              <a:buFont typeface="Calibri"/>
              <a:buNone/>
            </a:pP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a:t>Nghĩa</a:t>
            </a:r>
            <a:r>
              <a:rPr lang="en-US" sz="2800" b="1" dirty="0"/>
              <a:t>:</a:t>
            </a:r>
          </a:p>
          <a:p>
            <a:endParaRPr lang="en-US" dirty="0" smtClean="0"/>
          </a:p>
          <a:p>
            <a:endParaRPr lang="en-US" dirty="0"/>
          </a:p>
          <a:p>
            <a:pPr marL="285750" indent="-285750">
              <a:buFont typeface="Arial" panose="020B0604020202020204" pitchFamily="34" charset="0"/>
              <a:buChar char="•"/>
            </a:pPr>
            <a:r>
              <a:rPr lang="vi-VN" sz="2400" dirty="0"/>
              <a:t>CSS (Cascading Style Sheets</a:t>
            </a:r>
            <a:r>
              <a:rPr lang="vi-VN" sz="2400" dirty="0" smtClean="0"/>
              <a:t>): </a:t>
            </a:r>
            <a:r>
              <a:rPr lang="vi-VN" sz="2400" dirty="0"/>
              <a:t>định nghĩa về cách hiển thị của một tài liệu HTML. CSS đặc biệt hữu ích trong việc thiết kế Web. </a:t>
            </a:r>
            <a:endParaRPr lang="en-US" sz="2400" dirty="0" smtClean="0"/>
          </a:p>
          <a:p>
            <a:pPr marL="285750" indent="-285750">
              <a:buFont typeface="Arial" panose="020B0604020202020204" pitchFamily="34" charset="0"/>
              <a:buChar char="•"/>
            </a:pPr>
            <a:endParaRPr lang="vi-VN" sz="2400" dirty="0"/>
          </a:p>
          <a:p>
            <a:pPr marL="285750" indent="-285750">
              <a:buFont typeface="Arial" panose="020B0604020202020204" pitchFamily="34" charset="0"/>
              <a:buChar char="•"/>
            </a:pPr>
            <a:r>
              <a:rPr lang="vi-VN" sz="2400" dirty="0"/>
              <a:t>Nó giúp cho người thiết kế dễ dàng áp đặt các phong cách đã được thiết kế lên bất kì page nào của website một cách nhanh chóng, đồng bộ.</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660834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HTML &amp; CSS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vi-VN" sz="2400" dirty="0"/>
              <a:t>HTML và CSS độc lập với nhau. Css không nên được viết trong HTML và ngược lại</a:t>
            </a:r>
            <a:r>
              <a:rPr lang="vi-VN" sz="2400" dirty="0" smtClean="0"/>
              <a:t>.</a:t>
            </a:r>
            <a:endParaRPr lang="en-US" sz="2400" dirty="0" smtClean="0"/>
          </a:p>
          <a:p>
            <a:endParaRPr lang="vi-VN" sz="2400" dirty="0"/>
          </a:p>
          <a:p>
            <a:pPr marL="342900" indent="-342900">
              <a:buFont typeface="Arial" panose="020B0604020202020204" pitchFamily="34" charset="0"/>
              <a:buChar char="•"/>
            </a:pPr>
            <a:r>
              <a:rPr lang="vi-VN" sz="2400" dirty="0"/>
              <a:t>HTML sẽ luôn đại diện cho nội dung và CSS sẽ luôn đại diện cho sự xuất hiện của nội dung đó</a:t>
            </a:r>
            <a:r>
              <a:rPr lang="vi-VN" sz="2400" dirty="0" smtClean="0"/>
              <a:t>.</a:t>
            </a:r>
            <a:endParaRPr lang="en-US" sz="2400" dirty="0" smtClean="0"/>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Nếu xem HTML giống như là một người, CSS giống như là quần áo.</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3553064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cs typeface="Calibri"/>
                <a:sym typeface="Calibri"/>
              </a:rPr>
              <a:t>Elements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0" y="1704021"/>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smtClean="0"/>
              <a:t>Định</a:t>
            </a:r>
            <a:r>
              <a:rPr lang="en-US" sz="2800" b="1" dirty="0" smtClean="0"/>
              <a:t> </a:t>
            </a:r>
            <a:r>
              <a:rPr lang="en-US" sz="2800" b="1" dirty="0" err="1" smtClean="0"/>
              <a:t>nghĩa</a:t>
            </a:r>
            <a:r>
              <a:rPr lang="en-US" sz="2800" dirty="0" smtClean="0"/>
              <a:t>:</a:t>
            </a:r>
          </a:p>
          <a:p>
            <a:pPr marL="342900" indent="-342900">
              <a:buFont typeface="Arial" panose="020B0604020202020204" pitchFamily="34" charset="0"/>
              <a:buChar char="•"/>
            </a:pPr>
            <a:r>
              <a:rPr lang="en-US" sz="2400" dirty="0" smtClean="0"/>
              <a:t>Elements - </a:t>
            </a:r>
            <a:r>
              <a:rPr lang="en-US" sz="2400" dirty="0" err="1" smtClean="0"/>
              <a:t>phần</a:t>
            </a:r>
            <a:r>
              <a:rPr lang="en-US" sz="2400" dirty="0" smtClean="0"/>
              <a:t> </a:t>
            </a:r>
            <a:r>
              <a:rPr lang="en-US" sz="2400" dirty="0" err="1" smtClean="0"/>
              <a:t>tử</a:t>
            </a:r>
            <a:r>
              <a:rPr lang="en-US" sz="2400" dirty="0" smtClean="0"/>
              <a:t> </a:t>
            </a:r>
            <a:r>
              <a:rPr lang="vi-VN" sz="2400" dirty="0"/>
              <a:t>các ký hiệu xác định cấu trúc và nội dung của các đối tượng trên một trang. Một số phần tử được sử dụng thường xuyên hơn VD: &lt;h*&gt;&lt;/h*&gt;(với * có các cấp độ từ 1 đến 6), &lt;div&gt;&lt;/div</a:t>
            </a:r>
            <a:r>
              <a:rPr lang="vi-VN" sz="2400" dirty="0" smtClean="0"/>
              <a:t>&gt;,...</a:t>
            </a: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vi-VN" sz="2400" dirty="0"/>
              <a:t>Các phần tử được xác định bằng cách sử dụng các dấu Lớn hơn và bé hơn "&lt;...&gt;" bao quanh phần tử.</a:t>
            </a:r>
            <a:endParaRPr lang="en-US" sz="24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2" name="Picture 1"/>
          <p:cNvPicPr>
            <a:picLocks noChangeAspect="1"/>
          </p:cNvPicPr>
          <p:nvPr/>
        </p:nvPicPr>
        <p:blipFill>
          <a:blip r:embed="rId5"/>
          <a:stretch>
            <a:fillRect/>
          </a:stretch>
        </p:blipFill>
        <p:spPr>
          <a:xfrm>
            <a:off x="3361391" y="5321380"/>
            <a:ext cx="5703884" cy="1311361"/>
          </a:xfrm>
          <a:prstGeom prst="rect">
            <a:avLst/>
          </a:prstGeom>
        </p:spPr>
      </p:pic>
    </p:spTree>
    <p:extLst>
      <p:ext uri="{BB962C8B-B14F-4D97-AF65-F5344CB8AC3E}">
        <p14:creationId xmlns:p14="http://schemas.microsoft.com/office/powerpoint/2010/main" val="28680476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4386475" y="629275"/>
            <a:ext cx="4678800" cy="101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err="1" smtClean="0">
                <a:solidFill>
                  <a:srgbClr val="EBEBEB"/>
                </a:solidFill>
                <a:latin typeface="Calibri"/>
                <a:ea typeface="Calibri"/>
                <a:cs typeface="Calibri"/>
                <a:sym typeface="Calibri"/>
              </a:rPr>
              <a:t>Thẻ</a:t>
            </a:r>
            <a:r>
              <a:rPr lang="en-US" sz="4200" dirty="0" smtClean="0">
                <a:solidFill>
                  <a:srgbClr val="EBEBEB"/>
                </a:solidFill>
                <a:latin typeface="Calibri"/>
                <a:ea typeface="Calibri"/>
                <a:cs typeface="Calibri"/>
                <a:sym typeface="Calibri"/>
              </a:rPr>
              <a:t> (tag)</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0" y="1762067"/>
            <a:ext cx="12512841" cy="6114608"/>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dirty="0" smtClean="0"/>
          </a:p>
          <a:p>
            <a:r>
              <a:rPr lang="en-US" sz="2800" b="1" dirty="0" err="1"/>
              <a:t>Định</a:t>
            </a:r>
            <a:r>
              <a:rPr lang="en-US" sz="2800" b="1" dirty="0"/>
              <a:t> </a:t>
            </a:r>
            <a:r>
              <a:rPr lang="en-US" sz="2800" b="1" dirty="0" err="1"/>
              <a:t>nghĩa</a:t>
            </a:r>
            <a:r>
              <a:rPr lang="en-US" sz="2800" b="1" dirty="0" smtClean="0"/>
              <a:t>:</a:t>
            </a:r>
            <a:endParaRPr lang="en-US" sz="2800" dirty="0" smtClean="0"/>
          </a:p>
          <a:p>
            <a:pPr marL="0" indent="0">
              <a:buNone/>
            </a:pPr>
            <a:r>
              <a:rPr lang="vi-VN" sz="2400" dirty="0"/>
              <a:t>HTML là một ngôn ngữ trình bày thuần túy nên khi sử dụng HTML, chỉ có thể định nghĩa những đối tượng hiển thị và cách hiển thị của đối tượng đó trên trang web thông qua các thẻ.</a:t>
            </a:r>
          </a:p>
          <a:p>
            <a:pPr marL="0" indent="0">
              <a:buNone/>
            </a:pPr>
            <a:endParaRPr lang="en-US" sz="2400" dirty="0" smtClean="0"/>
          </a:p>
          <a:p>
            <a:pPr marL="0" indent="0">
              <a:buNone/>
            </a:pPr>
            <a:r>
              <a:rPr lang="vi-VN" sz="2400" dirty="0" smtClean="0"/>
              <a:t>Cách </a:t>
            </a:r>
            <a:r>
              <a:rPr lang="vi-VN" sz="2400" dirty="0"/>
              <a:t>xác định các thẻ(tag) trong HTML:</a:t>
            </a:r>
            <a:endParaRPr lang="en-US" sz="2400" dirty="0"/>
          </a:p>
          <a:p>
            <a:endParaRPr lang="en-US" sz="2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663" y="4960188"/>
            <a:ext cx="8934949" cy="2789154"/>
          </a:xfrm>
          <a:prstGeom prst="rect">
            <a:avLst/>
          </a:prstGeom>
        </p:spPr>
      </p:pic>
    </p:spTree>
    <p:extLst>
      <p:ext uri="{BB962C8B-B14F-4D97-AF65-F5344CB8AC3E}">
        <p14:creationId xmlns:p14="http://schemas.microsoft.com/office/powerpoint/2010/main" val="3400815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7"/>
          <p:cNvSpPr txBox="1"/>
          <p:nvPr/>
        </p:nvSpPr>
        <p:spPr>
          <a:xfrm>
            <a:off x="2999874" y="433137"/>
            <a:ext cx="7138737" cy="13289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HTML Tag: </a:t>
            </a:r>
          </a:p>
          <a:p>
            <a:pPr marL="0" marR="0" lvl="0" indent="0" algn="ctr" rtl="0">
              <a:lnSpc>
                <a:spcPct val="100000"/>
              </a:lnSpc>
              <a:spcBef>
                <a:spcPts val="0"/>
              </a:spcBef>
              <a:spcAft>
                <a:spcPts val="0"/>
              </a:spcAft>
              <a:buClr>
                <a:srgbClr val="EBEBEB"/>
              </a:buClr>
              <a:buSzPts val="4200"/>
              <a:buFont typeface="Calibri"/>
              <a:buNone/>
            </a:pPr>
            <a:r>
              <a:rPr lang="en-US" sz="4200" dirty="0" smtClean="0">
                <a:solidFill>
                  <a:srgbClr val="EBEBEB"/>
                </a:solidFill>
                <a:latin typeface="Calibri"/>
                <a:ea typeface="Calibri"/>
                <a:cs typeface="Calibri"/>
                <a:sym typeface="Calibri"/>
              </a:rPr>
              <a:t>block-level </a:t>
            </a:r>
            <a:r>
              <a:rPr lang="en-US" sz="4200" dirty="0" err="1" smtClean="0">
                <a:solidFill>
                  <a:srgbClr val="EBEBEB"/>
                </a:solidFill>
                <a:latin typeface="Calibri"/>
                <a:ea typeface="Calibri"/>
                <a:cs typeface="Calibri"/>
                <a:sym typeface="Calibri"/>
              </a:rPr>
              <a:t>và</a:t>
            </a:r>
            <a:r>
              <a:rPr lang="en-US" sz="4200" dirty="0" smtClean="0">
                <a:solidFill>
                  <a:srgbClr val="EBEBEB"/>
                </a:solidFill>
                <a:latin typeface="Calibri"/>
                <a:ea typeface="Calibri"/>
                <a:cs typeface="Calibri"/>
                <a:sym typeface="Calibri"/>
              </a:rPr>
              <a:t> inline tags</a:t>
            </a:r>
            <a:endParaRPr sz="1400" b="0" i="0" u="none" strike="noStrike" cap="none" dirty="0">
              <a:solidFill>
                <a:srgbClr val="000000"/>
              </a:solidFill>
              <a:latin typeface="Arial"/>
              <a:ea typeface="Arial"/>
              <a:cs typeface="Arial"/>
              <a:sym typeface="Arial"/>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endParaRPr lang="en-US" sz="2400" dirty="0" smtClean="0"/>
          </a:p>
          <a:p>
            <a:r>
              <a:rPr lang="vi-VN" sz="2800" b="1" dirty="0" smtClean="0"/>
              <a:t>Block-level</a:t>
            </a:r>
            <a:r>
              <a:rPr lang="vi-VN" sz="2400" dirty="0"/>
              <a:t>: sẽ sử dụng toàn không gian trang web và luôn bắt đầu dòng mới của trang web. Headings và paragraph là những ví dụ chính của block tags</a:t>
            </a:r>
            <a:r>
              <a:rPr lang="vi-VN" sz="2400" dirty="0" smtClean="0"/>
              <a:t>.</a:t>
            </a:r>
            <a:endParaRPr lang="en-US" sz="2400" dirty="0" smtClean="0"/>
          </a:p>
          <a:p>
            <a:endParaRPr lang="vi-VN" sz="2400" dirty="0"/>
          </a:p>
          <a:p>
            <a:r>
              <a:rPr lang="vi-VN" sz="2400" dirty="0"/>
              <a:t>3 block level tags của mỗi trang HTML cần có những tag như là &lt;html&gt;, &lt;head&gt;, và &lt;body</a:t>
            </a:r>
            <a:r>
              <a:rPr lang="vi-VN" sz="2400" dirty="0" smtClean="0"/>
              <a:t>&gt;.</a:t>
            </a:r>
            <a:endParaRPr lang="en-US" sz="2400" dirty="0" smtClean="0"/>
          </a:p>
          <a:p>
            <a:endParaRPr lang="vi-VN" sz="2400" dirty="0"/>
          </a:p>
          <a:p>
            <a:r>
              <a:rPr lang="en-US" sz="2400" dirty="0" smtClean="0"/>
              <a:t>	</a:t>
            </a:r>
            <a:r>
              <a:rPr lang="vi-VN" sz="2400" dirty="0" smtClean="0"/>
              <a:t>&lt;html</a:t>
            </a:r>
            <a:r>
              <a:rPr lang="vi-VN" sz="2400" dirty="0"/>
              <a:t>&gt;&lt;/html&gt; là element cao nhất dùng để đóng gói mỗi trang HTML</a:t>
            </a:r>
            <a:r>
              <a:rPr lang="vi-VN" sz="2400" dirty="0" smtClean="0"/>
              <a:t>.</a:t>
            </a:r>
            <a:endParaRPr lang="en-US" sz="2400" dirty="0" smtClean="0"/>
          </a:p>
          <a:p>
            <a:endParaRPr lang="vi-VN" sz="2400" dirty="0"/>
          </a:p>
          <a:p>
            <a:r>
              <a:rPr lang="en-US" sz="2400" dirty="0" smtClean="0"/>
              <a:t>	</a:t>
            </a:r>
            <a:r>
              <a:rPr lang="vi-VN" sz="2400" dirty="0" smtClean="0"/>
              <a:t>&lt;head</a:t>
            </a:r>
            <a:r>
              <a:rPr lang="vi-VN" sz="2400" dirty="0"/>
              <a:t>&gt;&lt;/head&gt; chứa các thông tin meta như là tiêu đề trang và charset</a:t>
            </a:r>
            <a:r>
              <a:rPr lang="vi-VN" sz="2400" dirty="0" smtClean="0"/>
              <a:t>.</a:t>
            </a:r>
            <a:endParaRPr lang="en-US" sz="2400" dirty="0" smtClean="0"/>
          </a:p>
          <a:p>
            <a:endParaRPr lang="vi-VN" sz="2400" dirty="0"/>
          </a:p>
          <a:p>
            <a:r>
              <a:rPr lang="en-US" sz="2400" dirty="0" smtClean="0"/>
              <a:t>	</a:t>
            </a:r>
            <a:r>
              <a:rPr lang="vi-VN" sz="2400" dirty="0" smtClean="0"/>
              <a:t>&lt;</a:t>
            </a:r>
            <a:r>
              <a:rPr lang="vi-VN" sz="2400" dirty="0"/>
              <a:t>body&gt;&lt;/body&gt; tag dùng để đóng gói tất cả nội dung sẽ hiện trên trang.</a:t>
            </a:r>
            <a:endParaRPr lang="en-US" sz="2400" dirty="0"/>
          </a:p>
          <a:p>
            <a:endParaRPr lang="en-US" sz="2000"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spTree>
    <p:extLst>
      <p:ext uri="{BB962C8B-B14F-4D97-AF65-F5344CB8AC3E}">
        <p14:creationId xmlns:p14="http://schemas.microsoft.com/office/powerpoint/2010/main" val="2629103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 name="Google Shape;88;p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7"/>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dirty="0" smtClean="0"/>
          </a:p>
          <a:p>
            <a:endParaRPr lang="en-US" dirty="0"/>
          </a:p>
          <a:p>
            <a:r>
              <a:rPr lang="en-US" sz="4000" dirty="0" err="1"/>
              <a:t>Ví</a:t>
            </a:r>
            <a:r>
              <a:rPr lang="en-US" sz="4000" dirty="0"/>
              <a:t> </a:t>
            </a:r>
            <a:r>
              <a:rPr lang="en-US" sz="4000" dirty="0" err="1"/>
              <a:t>Dụ</a:t>
            </a:r>
            <a:r>
              <a:rPr lang="en-US" sz="4000" dirty="0"/>
              <a:t>:</a:t>
            </a:r>
          </a:p>
          <a:p>
            <a:endParaRPr lang="en-US" dirty="0"/>
          </a:p>
        </p:txBody>
      </p:sp>
      <p:pic>
        <p:nvPicPr>
          <p:cNvPr id="92" name="Google Shape;92;p7"/>
          <p:cNvPicPr preferRelativeResize="0"/>
          <p:nvPr/>
        </p:nvPicPr>
        <p:blipFill rotWithShape="1">
          <a:blip r:embed="rId4">
            <a:alphaModFix/>
          </a:blip>
          <a:srcRect/>
          <a:stretch/>
        </p:blipFill>
        <p:spPr>
          <a:xfrm>
            <a:off x="97148" y="126797"/>
            <a:ext cx="3109288" cy="1111571"/>
          </a:xfrm>
          <a:prstGeom prst="rect">
            <a:avLst/>
          </a:prstGeom>
          <a:noFill/>
          <a:ln>
            <a:noFill/>
          </a:ln>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922" y="3113922"/>
            <a:ext cx="9238156" cy="3588153"/>
          </a:xfrm>
          <a:prstGeom prst="rect">
            <a:avLst/>
          </a:prstGeom>
          <a:noFill/>
          <a:ln>
            <a:noFill/>
          </a:ln>
        </p:spPr>
      </p:pic>
    </p:spTree>
    <p:extLst>
      <p:ext uri="{BB962C8B-B14F-4D97-AF65-F5344CB8AC3E}">
        <p14:creationId xmlns:p14="http://schemas.microsoft.com/office/powerpoint/2010/main" val="2128899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Ion">
  <a:themeElements>
    <a:clrScheme name="Custom 1">
      <a:dk1>
        <a:srgbClr val="000000"/>
      </a:dk1>
      <a:lt1>
        <a:srgbClr val="FFFFFF"/>
      </a:lt1>
      <a:dk2>
        <a:srgbClr val="13789E"/>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665</Words>
  <Application>Microsoft Office PowerPoint</Application>
  <PresentationFormat>Widescreen</PresentationFormat>
  <Paragraphs>139</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Noto Sans Symbols</vt:lpstr>
      <vt:lpstr>Arial</vt:lpstr>
      <vt:lpstr>Calibri</vt:lpstr>
      <vt:lpstr>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16</cp:revision>
  <dcterms:modified xsi:type="dcterms:W3CDTF">2022-05-05T17:24:11Z</dcterms:modified>
</cp:coreProperties>
</file>